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6" r:id="rId2"/>
    <p:sldId id="256" r:id="rId3"/>
    <p:sldId id="258" r:id="rId4"/>
    <p:sldId id="259" r:id="rId5"/>
    <p:sldId id="260" r:id="rId6"/>
    <p:sldId id="261" r:id="rId7"/>
    <p:sldId id="262" r:id="rId8"/>
    <p:sldId id="263" r:id="rId9"/>
    <p:sldId id="264" r:id="rId10"/>
    <p:sldId id="265" r:id="rId11"/>
    <p:sldId id="266" r:id="rId12"/>
    <p:sldId id="277" r:id="rId13"/>
    <p:sldId id="267" r:id="rId14"/>
    <p:sldId id="268" r:id="rId15"/>
    <p:sldId id="269" r:id="rId16"/>
    <p:sldId id="270" r:id="rId17"/>
    <p:sldId id="271" r:id="rId18"/>
    <p:sldId id="272" r:id="rId19"/>
    <p:sldId id="273" r:id="rId20"/>
    <p:sldId id="274" r:id="rId21"/>
    <p:sldId id="27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autoAdjust="0"/>
  </p:normalViewPr>
  <p:slideViewPr>
    <p:cSldViewPr snapToGrid="0">
      <p:cViewPr varScale="1">
        <p:scale>
          <a:sx n="86" d="100"/>
          <a:sy n="86" d="100"/>
        </p:scale>
        <p:origin x="138" y="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audio1.wav>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10/6/2020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10/6/2020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10/6/2020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8A87A34-81AB-432B-8DAE-1953F412C126}"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10/6/2020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xmlns:p14="http://schemas.microsoft.com/office/powerpoint/2010/main">
    <mc:Choice Requires="p14">
      <p:transition spd="slow" p14:dur="1750">
        <p:fade/>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audio" Target="../media/audio1.wav"/><Relationship Id="rId1" Type="http://schemas.openxmlformats.org/officeDocument/2006/relationships/slideLayout" Target="../slideLayouts/slideLayout1.xml"/><Relationship Id="rId4" Type="http://schemas.openxmlformats.org/officeDocument/2006/relationships/audio" Target="../media/audio1.wav"/></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9666170-4CDD-4795-9FA9-FC1D94ABD016}"/>
              </a:ext>
            </a:extLst>
          </p:cNvPr>
          <p:cNvSpPr>
            <a:spLocks noGrp="1"/>
          </p:cNvSpPr>
          <p:nvPr>
            <p:ph type="ctrTitle"/>
          </p:nvPr>
        </p:nvSpPr>
        <p:spPr>
          <a:xfrm>
            <a:off x="1876425" y="1088481"/>
            <a:ext cx="3946860" cy="1023437"/>
          </a:xfrm>
        </p:spPr>
        <p:txBody>
          <a:bodyPr/>
          <a:lstStyle/>
          <a:p>
            <a:r>
              <a:rPr lang="es-CR" dirty="0"/>
              <a:t>Estadística.</a:t>
            </a:r>
          </a:p>
        </p:txBody>
      </p:sp>
      <p:sp>
        <p:nvSpPr>
          <p:cNvPr id="3" name="Subtítulo 2">
            <a:extLst>
              <a:ext uri="{FF2B5EF4-FFF2-40B4-BE49-F238E27FC236}">
                <a16:creationId xmlns:a16="http://schemas.microsoft.com/office/drawing/2014/main" xmlns="" id="{0FC26591-04FB-449A-B420-E36CC5E599BD}"/>
              </a:ext>
            </a:extLst>
          </p:cNvPr>
          <p:cNvSpPr>
            <a:spLocks noGrp="1"/>
          </p:cNvSpPr>
          <p:nvPr>
            <p:ph type="subTitle" idx="1"/>
          </p:nvPr>
        </p:nvSpPr>
        <p:spPr>
          <a:xfrm>
            <a:off x="1876425" y="3224462"/>
            <a:ext cx="3786438" cy="1231231"/>
          </a:xfrm>
        </p:spPr>
        <p:txBody>
          <a:bodyPr>
            <a:normAutofit/>
          </a:bodyPr>
          <a:lstStyle/>
          <a:p>
            <a:r>
              <a:rPr lang="es-CR" sz="2400" dirty="0"/>
              <a:t>Por. Celso brenes Marin.</a:t>
            </a:r>
          </a:p>
        </p:txBody>
      </p:sp>
      <p:pic>
        <p:nvPicPr>
          <p:cNvPr id="5" name="Imagen 4">
            <a:extLst>
              <a:ext uri="{FF2B5EF4-FFF2-40B4-BE49-F238E27FC236}">
                <a16:creationId xmlns:a16="http://schemas.microsoft.com/office/drawing/2014/main" xmlns="" id="{3AEC50CB-BD29-4E77-97B1-DA961F0905E0}"/>
              </a:ext>
            </a:extLst>
          </p:cNvPr>
          <p:cNvPicPr>
            <a:picLocks noChangeAspect="1"/>
          </p:cNvPicPr>
          <p:nvPr/>
        </p:nvPicPr>
        <p:blipFill>
          <a:blip r:embed="rId3"/>
          <a:stretch>
            <a:fillRect/>
          </a:stretch>
        </p:blipFill>
        <p:spPr>
          <a:xfrm>
            <a:off x="6368717" y="1246082"/>
            <a:ext cx="5229724" cy="4686677"/>
          </a:xfrm>
          <a:prstGeom prst="rect">
            <a:avLst/>
          </a:prstGeom>
        </p:spPr>
      </p:pic>
    </p:spTree>
    <p:extLst>
      <p:ext uri="{BB962C8B-B14F-4D97-AF65-F5344CB8AC3E}">
        <p14:creationId xmlns:p14="http://schemas.microsoft.com/office/powerpoint/2010/main" val="25015548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fallOver"/>
        <p:sndAc>
          <p:stSnd>
            <p:snd r:embed="rId2" name="breeze.wav"/>
          </p:stSnd>
        </p:sndAc>
      </p:transition>
    </mc:Choice>
    <mc:Fallback xmlns="">
      <p:transition spd="slow">
        <p:fade/>
        <p:sndAc>
          <p:stSnd>
            <p:snd r:embed="rId4" name="breeze.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4" descr="Imagen que contiene captura de pantalla&#10;&#10;Descripción generada con confianza muy alta">
            <a:extLst>
              <a:ext uri="{FF2B5EF4-FFF2-40B4-BE49-F238E27FC236}">
                <a16:creationId xmlns:a16="http://schemas.microsoft.com/office/drawing/2014/main" xmlns="" id="{E6F8CD61-54CA-457A-B90B-4F8B803C568F}"/>
              </a:ext>
            </a:extLst>
          </p:cNvPr>
          <p:cNvPicPr>
            <a:picLocks noChangeAspect="1"/>
          </p:cNvPicPr>
          <p:nvPr/>
        </p:nvPicPr>
        <p:blipFill>
          <a:blip r:embed="rId2"/>
          <a:stretch>
            <a:fillRect/>
          </a:stretch>
        </p:blipFill>
        <p:spPr>
          <a:xfrm>
            <a:off x="882317" y="263769"/>
            <a:ext cx="10411326" cy="6330461"/>
          </a:xfrm>
          <a:prstGeom prst="rect">
            <a:avLst/>
          </a:prstGeom>
        </p:spPr>
      </p:pic>
    </p:spTree>
    <p:extLst>
      <p:ext uri="{BB962C8B-B14F-4D97-AF65-F5344CB8AC3E}">
        <p14:creationId xmlns:p14="http://schemas.microsoft.com/office/powerpoint/2010/main" val="18504288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airplan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D06C8E8F-9379-49A3-81E0-3B3425B24CC7}"/>
              </a:ext>
            </a:extLst>
          </p:cNvPr>
          <p:cNvSpPr>
            <a:spLocks noGrp="1"/>
          </p:cNvSpPr>
          <p:nvPr>
            <p:ph type="title"/>
          </p:nvPr>
        </p:nvSpPr>
        <p:spPr>
          <a:xfrm>
            <a:off x="2505391" y="371474"/>
            <a:ext cx="7178040" cy="687388"/>
          </a:xfrm>
        </p:spPr>
        <p:txBody>
          <a:bodyPr>
            <a:normAutofit fontScale="90000"/>
          </a:bodyPr>
          <a:lstStyle/>
          <a:p>
            <a:r>
              <a:rPr lang="es-CR" dirty="0">
                <a:solidFill>
                  <a:schemeClr val="bg1"/>
                </a:solidFill>
              </a:rPr>
              <a:t>4) </a:t>
            </a:r>
            <a:r>
              <a:rPr lang="es-CR" dirty="0"/>
              <a:t>Grafico de barras compuestas.</a:t>
            </a:r>
          </a:p>
        </p:txBody>
      </p:sp>
      <p:sp>
        <p:nvSpPr>
          <p:cNvPr id="3" name="Marcador de texto 2">
            <a:extLst>
              <a:ext uri="{FF2B5EF4-FFF2-40B4-BE49-F238E27FC236}">
                <a16:creationId xmlns:a16="http://schemas.microsoft.com/office/drawing/2014/main" xmlns="" id="{5C2F081A-E41E-49C8-9086-8EAC1C5B500D}"/>
              </a:ext>
            </a:extLst>
          </p:cNvPr>
          <p:cNvSpPr>
            <a:spLocks noGrp="1"/>
          </p:cNvSpPr>
          <p:nvPr>
            <p:ph type="body" idx="1"/>
          </p:nvPr>
        </p:nvSpPr>
        <p:spPr>
          <a:xfrm>
            <a:off x="1143000" y="1269682"/>
            <a:ext cx="9906000" cy="687388"/>
          </a:xfrm>
        </p:spPr>
        <p:txBody>
          <a:bodyPr>
            <a:normAutofit lnSpcReduction="10000"/>
          </a:bodyPr>
          <a:lstStyle/>
          <a:p>
            <a:r>
              <a:rPr lang="es-CR" cap="none" dirty="0"/>
              <a:t>Este grafico puede ser de barras horizontales o verticales según el caso. Se usa para representar una serie de totales, con información de las partes componentes de cada total.</a:t>
            </a:r>
          </a:p>
        </p:txBody>
      </p:sp>
      <p:pic>
        <p:nvPicPr>
          <p:cNvPr id="4" name="Imagen 3" descr="Imagen que contiene texto, captura de pantalla&#10;&#10;Descripción generada con confianza alta">
            <a:extLst>
              <a:ext uri="{FF2B5EF4-FFF2-40B4-BE49-F238E27FC236}">
                <a16:creationId xmlns:a16="http://schemas.microsoft.com/office/drawing/2014/main" xmlns="" id="{B7D74C2F-3831-4A5C-B243-C5A567D45681}"/>
              </a:ext>
            </a:extLst>
          </p:cNvPr>
          <p:cNvPicPr>
            <a:picLocks noChangeAspect="1"/>
          </p:cNvPicPr>
          <p:nvPr/>
        </p:nvPicPr>
        <p:blipFill>
          <a:blip r:embed="rId2"/>
          <a:stretch>
            <a:fillRect/>
          </a:stretch>
        </p:blipFill>
        <p:spPr>
          <a:xfrm>
            <a:off x="853439" y="2167891"/>
            <a:ext cx="4770121" cy="4147306"/>
          </a:xfrm>
          <a:prstGeom prst="rect">
            <a:avLst/>
          </a:prstGeom>
          <a:effectLst/>
        </p:spPr>
      </p:pic>
      <p:pic>
        <p:nvPicPr>
          <p:cNvPr id="8" name="Marcador de contenido 4">
            <a:extLst>
              <a:ext uri="{FF2B5EF4-FFF2-40B4-BE49-F238E27FC236}">
                <a16:creationId xmlns:a16="http://schemas.microsoft.com/office/drawing/2014/main" xmlns="" id="{FCA2B261-76BD-4340-B67E-90D8075EB2B3}"/>
              </a:ext>
            </a:extLst>
          </p:cNvPr>
          <p:cNvPicPr>
            <a:picLocks noChangeAspect="1"/>
          </p:cNvPicPr>
          <p:nvPr/>
        </p:nvPicPr>
        <p:blipFill>
          <a:blip r:embed="rId3"/>
          <a:stretch>
            <a:fillRect/>
          </a:stretch>
        </p:blipFill>
        <p:spPr>
          <a:xfrm>
            <a:off x="6094411" y="2167890"/>
            <a:ext cx="5244150" cy="4147306"/>
          </a:xfrm>
          <a:prstGeom prst="rect">
            <a:avLst/>
          </a:prstGeom>
        </p:spPr>
      </p:pic>
    </p:spTree>
    <p:extLst>
      <p:ext uri="{BB962C8B-B14F-4D97-AF65-F5344CB8AC3E}">
        <p14:creationId xmlns:p14="http://schemas.microsoft.com/office/powerpoint/2010/main" val="31322867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origami"/>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E246776-AFFA-4D94-A3C0-F50F26CE81E0}"/>
              </a:ext>
            </a:extLst>
          </p:cNvPr>
          <p:cNvSpPr>
            <a:spLocks noGrp="1"/>
          </p:cNvSpPr>
          <p:nvPr>
            <p:ph type="title"/>
          </p:nvPr>
        </p:nvSpPr>
        <p:spPr>
          <a:xfrm>
            <a:off x="1798938" y="197708"/>
            <a:ext cx="8594124" cy="672991"/>
          </a:xfrm>
        </p:spPr>
        <p:txBody>
          <a:bodyPr>
            <a:normAutofit fontScale="90000"/>
          </a:bodyPr>
          <a:lstStyle/>
          <a:p>
            <a:pPr algn="ctr"/>
            <a:r>
              <a:rPr lang="es-ES" dirty="0">
                <a:solidFill>
                  <a:schemeClr val="bg1"/>
                </a:solidFill>
              </a:rPr>
              <a:t>5)</a:t>
            </a:r>
            <a:r>
              <a:rPr lang="es-ES" dirty="0"/>
              <a:t>Grafico de barras de doble dirección.</a:t>
            </a:r>
            <a:endParaRPr lang="es-CR" dirty="0"/>
          </a:p>
        </p:txBody>
      </p:sp>
      <p:sp>
        <p:nvSpPr>
          <p:cNvPr id="3" name="Marcador de texto 2">
            <a:extLst>
              <a:ext uri="{FF2B5EF4-FFF2-40B4-BE49-F238E27FC236}">
                <a16:creationId xmlns:a16="http://schemas.microsoft.com/office/drawing/2014/main" xmlns="" id="{08A76886-C5E2-440B-BD9A-2A3DE684DA65}"/>
              </a:ext>
            </a:extLst>
          </p:cNvPr>
          <p:cNvSpPr>
            <a:spLocks noGrp="1"/>
          </p:cNvSpPr>
          <p:nvPr>
            <p:ph type="body" idx="1"/>
          </p:nvPr>
        </p:nvSpPr>
        <p:spPr>
          <a:xfrm>
            <a:off x="1143000" y="1022939"/>
            <a:ext cx="9906000" cy="1040639"/>
          </a:xfrm>
        </p:spPr>
        <p:txBody>
          <a:bodyPr>
            <a:normAutofit lnSpcReduction="10000"/>
          </a:bodyPr>
          <a:lstStyle/>
          <a:p>
            <a:r>
              <a:rPr lang="es-CR" cap="none" dirty="0"/>
              <a:t>	Este grafico puede ser , según el tipo de características, de barras verticales u horizontales, se usa para reasentar aumento y disminuciones de una serie como variaciones en el índice de precios, nivel de ocupación,  saldo migratorio y etc.</a:t>
            </a:r>
          </a:p>
        </p:txBody>
      </p:sp>
      <p:pic>
        <p:nvPicPr>
          <p:cNvPr id="5" name="Imagen 4">
            <a:extLst>
              <a:ext uri="{FF2B5EF4-FFF2-40B4-BE49-F238E27FC236}">
                <a16:creationId xmlns:a16="http://schemas.microsoft.com/office/drawing/2014/main" xmlns="" id="{A8A8A836-5BA8-47A4-95CC-9F7C71EBB4A7}"/>
              </a:ext>
            </a:extLst>
          </p:cNvPr>
          <p:cNvPicPr>
            <a:picLocks noChangeAspect="1"/>
          </p:cNvPicPr>
          <p:nvPr/>
        </p:nvPicPr>
        <p:blipFill>
          <a:blip r:embed="rId2"/>
          <a:stretch>
            <a:fillRect/>
          </a:stretch>
        </p:blipFill>
        <p:spPr>
          <a:xfrm>
            <a:off x="1143000" y="2215818"/>
            <a:ext cx="9906000" cy="4444473"/>
          </a:xfrm>
          <a:prstGeom prst="rect">
            <a:avLst/>
          </a:prstGeom>
        </p:spPr>
      </p:pic>
    </p:spTree>
    <p:extLst>
      <p:ext uri="{BB962C8B-B14F-4D97-AF65-F5344CB8AC3E}">
        <p14:creationId xmlns:p14="http://schemas.microsoft.com/office/powerpoint/2010/main" val="3232468354"/>
      </p:ext>
    </p:extLst>
  </p:cSld>
  <p:clrMapOvr>
    <a:masterClrMapping/>
  </p:clrMapOvr>
  <mc:AlternateContent xmlns:mc="http://schemas.openxmlformats.org/markup-compatibility/2006" xmlns:p14="http://schemas.microsoft.com/office/powerpoint/2010/main">
    <mc:Choice Requires="p14">
      <p:transition spd="slow" p14:dur="1750">
        <p14:warp dir="in"/>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xmlns="" id="{0FA83872-858F-446D-BD25-C66A5129031A}"/>
              </a:ext>
            </a:extLst>
          </p:cNvPr>
          <p:cNvSpPr txBox="1">
            <a:spLocks/>
          </p:cNvSpPr>
          <p:nvPr/>
        </p:nvSpPr>
        <p:spPr>
          <a:xfrm>
            <a:off x="2174488" y="702301"/>
            <a:ext cx="6856801" cy="77523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s-CR" dirty="0"/>
              <a:t>Grafico circular.</a:t>
            </a:r>
          </a:p>
        </p:txBody>
      </p:sp>
      <p:sp>
        <p:nvSpPr>
          <p:cNvPr id="5" name="Marcador de texto 2">
            <a:extLst>
              <a:ext uri="{FF2B5EF4-FFF2-40B4-BE49-F238E27FC236}">
                <a16:creationId xmlns:a16="http://schemas.microsoft.com/office/drawing/2014/main" xmlns="" id="{97A339E1-0D84-4EFE-A353-672C3480F2C3}"/>
              </a:ext>
            </a:extLst>
          </p:cNvPr>
          <p:cNvSpPr txBox="1">
            <a:spLocks/>
          </p:cNvSpPr>
          <p:nvPr/>
        </p:nvSpPr>
        <p:spPr>
          <a:xfrm>
            <a:off x="1143000" y="2424724"/>
            <a:ext cx="9906000" cy="2948940"/>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800" kern="1200" cap="all" baseline="0">
                <a:solidFill>
                  <a:schemeClr val="tx1">
                    <a:tint val="75000"/>
                  </a:schemeClr>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9pPr>
          </a:lstStyle>
          <a:p>
            <a:r>
              <a:rPr lang="es-CR" cap="none" dirty="0"/>
              <a:t>Este forma de representación grafica hace las comparaciones a través de los sectores del circulo(área). Es otra forma de representarlas partes en que se divide un todo..</a:t>
            </a:r>
          </a:p>
          <a:p>
            <a:r>
              <a:rPr lang="es-CR" cap="none" dirty="0"/>
              <a:t>Es muy usado para representar distribuciones de frecuencia en que la característica es cualitativa.</a:t>
            </a:r>
          </a:p>
          <a:p>
            <a:r>
              <a:rPr lang="es-CR" cap="none" dirty="0"/>
              <a:t>Para facilitar las comparaciones conviene ordenar los sectores de acuerdo a su magnitud.</a:t>
            </a:r>
          </a:p>
          <a:p>
            <a:r>
              <a:rPr lang="es-CR" cap="none" dirty="0"/>
              <a:t>No es conveniente utilizarse cuando el numero de partes es grande o hay partes muy pequeñas, porque resulta muy confuso.</a:t>
            </a:r>
          </a:p>
          <a:p>
            <a:endParaRPr lang="es-CR" cap="none" dirty="0"/>
          </a:p>
          <a:p>
            <a:endParaRPr lang="es-CR" cap="none" dirty="0"/>
          </a:p>
        </p:txBody>
      </p:sp>
    </p:spTree>
    <p:extLst>
      <p:ext uri="{BB962C8B-B14F-4D97-AF65-F5344CB8AC3E}">
        <p14:creationId xmlns:p14="http://schemas.microsoft.com/office/powerpoint/2010/main" val="1364230266"/>
      </p:ext>
    </p:extLst>
  </p:cSld>
  <p:clrMapOvr>
    <a:masterClrMapping/>
  </p:clrMapOvr>
  <mc:AlternateContent xmlns:mc="http://schemas.openxmlformats.org/markup-compatibility/2006" xmlns:p14="http://schemas.microsoft.com/office/powerpoint/2010/main">
    <mc:Choice Requires="p14">
      <p:transition spd="slow" p14:dur="1750">
        <p:dissolve/>
      </p:transition>
    </mc:Choice>
    <mc:Fallback xmlns="">
      <p:transition spd="slow">
        <p:dissolv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xmlns="" id="{E1CE71F6-870C-4237-9438-A54508010EEB}"/>
              </a:ext>
            </a:extLst>
          </p:cNvPr>
          <p:cNvSpPr>
            <a:spLocks noGrp="1"/>
          </p:cNvSpPr>
          <p:nvPr>
            <p:ph type="body" idx="1"/>
          </p:nvPr>
        </p:nvSpPr>
        <p:spPr>
          <a:xfrm>
            <a:off x="1760220" y="309562"/>
            <a:ext cx="8983980" cy="696278"/>
          </a:xfrm>
        </p:spPr>
        <p:txBody>
          <a:bodyPr>
            <a:normAutofit/>
          </a:bodyPr>
          <a:lstStyle/>
          <a:p>
            <a:pPr algn="ctr"/>
            <a:r>
              <a:rPr lang="es-CR" sz="3200" cap="none" dirty="0"/>
              <a:t>Ejemplo.</a:t>
            </a:r>
          </a:p>
        </p:txBody>
      </p:sp>
      <p:pic>
        <p:nvPicPr>
          <p:cNvPr id="4" name="Marcador de contenido 4" descr="Imagen que contiene texto&#10;&#10;Descripción generada con confianza muy alta">
            <a:extLst>
              <a:ext uri="{FF2B5EF4-FFF2-40B4-BE49-F238E27FC236}">
                <a16:creationId xmlns:a16="http://schemas.microsoft.com/office/drawing/2014/main" xmlns="" id="{BD822C18-E0BB-41ED-B056-5EF3F3C36DED}"/>
              </a:ext>
            </a:extLst>
          </p:cNvPr>
          <p:cNvPicPr>
            <a:picLocks noChangeAspect="1"/>
          </p:cNvPicPr>
          <p:nvPr/>
        </p:nvPicPr>
        <p:blipFill rotWithShape="1">
          <a:blip r:embed="rId2"/>
          <a:srcRect l="-286" t="-3780" r="286" b="8078"/>
          <a:stretch/>
        </p:blipFill>
        <p:spPr>
          <a:xfrm>
            <a:off x="283113" y="714656"/>
            <a:ext cx="7989254" cy="5833782"/>
          </a:xfrm>
          <a:prstGeom prst="rect">
            <a:avLst/>
          </a:prstGeom>
        </p:spPr>
      </p:pic>
      <p:pic>
        <p:nvPicPr>
          <p:cNvPr id="6" name="Imagen 5">
            <a:extLst>
              <a:ext uri="{FF2B5EF4-FFF2-40B4-BE49-F238E27FC236}">
                <a16:creationId xmlns:a16="http://schemas.microsoft.com/office/drawing/2014/main" xmlns="" id="{37B7A853-0749-4CF1-AFED-0DDCE14AD6A2}"/>
              </a:ext>
            </a:extLst>
          </p:cNvPr>
          <p:cNvPicPr>
            <a:picLocks noChangeAspect="1"/>
          </p:cNvPicPr>
          <p:nvPr/>
        </p:nvPicPr>
        <p:blipFill>
          <a:blip r:embed="rId3"/>
          <a:stretch>
            <a:fillRect/>
          </a:stretch>
        </p:blipFill>
        <p:spPr>
          <a:xfrm>
            <a:off x="8368586" y="2839915"/>
            <a:ext cx="3608881" cy="1178169"/>
          </a:xfrm>
          <a:prstGeom prst="rect">
            <a:avLst/>
          </a:prstGeom>
        </p:spPr>
      </p:pic>
    </p:spTree>
    <p:extLst>
      <p:ext uri="{BB962C8B-B14F-4D97-AF65-F5344CB8AC3E}">
        <p14:creationId xmlns:p14="http://schemas.microsoft.com/office/powerpoint/2010/main" val="2976748432"/>
      </p:ext>
    </p:extLst>
  </p:cSld>
  <p:clrMapOvr>
    <a:masterClrMapping/>
  </p:clrMapOvr>
  <mc:AlternateContent xmlns:mc="http://schemas.openxmlformats.org/markup-compatibility/2006" xmlns:p14="http://schemas.microsoft.com/office/powerpoint/2010/main">
    <mc:Choice Requires="p14">
      <p:transition spd="slow" p14:dur="1750">
        <p:checker/>
      </p:transition>
    </mc:Choice>
    <mc:Fallback xmlns="">
      <p:transition spd="slow">
        <p:checker/>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4" descr="Imagen que contiene texto, mapa&#10;&#10;Descripción generada con confianza alta">
            <a:extLst>
              <a:ext uri="{FF2B5EF4-FFF2-40B4-BE49-F238E27FC236}">
                <a16:creationId xmlns:a16="http://schemas.microsoft.com/office/drawing/2014/main" xmlns="" id="{371910DC-0E73-498A-9EC5-F996EE7FF600}"/>
              </a:ext>
            </a:extLst>
          </p:cNvPr>
          <p:cNvPicPr>
            <a:picLocks noChangeAspect="1"/>
          </p:cNvPicPr>
          <p:nvPr/>
        </p:nvPicPr>
        <p:blipFill>
          <a:blip r:embed="rId2"/>
          <a:stretch>
            <a:fillRect/>
          </a:stretch>
        </p:blipFill>
        <p:spPr>
          <a:xfrm>
            <a:off x="1234440" y="323557"/>
            <a:ext cx="10195559" cy="6260123"/>
          </a:xfrm>
          <a:prstGeom prst="rect">
            <a:avLst/>
          </a:prstGeom>
        </p:spPr>
      </p:pic>
    </p:spTree>
    <p:extLst>
      <p:ext uri="{BB962C8B-B14F-4D97-AF65-F5344CB8AC3E}">
        <p14:creationId xmlns:p14="http://schemas.microsoft.com/office/powerpoint/2010/main" val="1677220583"/>
      </p:ext>
    </p:extLst>
  </p:cSld>
  <p:clrMapOvr>
    <a:masterClrMapping/>
  </p:clrMapOvr>
  <mc:AlternateContent xmlns:mc="http://schemas.openxmlformats.org/markup-compatibility/2006" xmlns:p14="http://schemas.microsoft.com/office/powerpoint/2010/main">
    <mc:Choice Requires="p14">
      <p:transition spd="slow" p14:dur="1750">
        <p:blinds dir="vert"/>
      </p:transition>
    </mc:Choice>
    <mc:Fallback xmlns="">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397CDE3C-1CA0-411B-B24C-8A6C71AD1D99}"/>
              </a:ext>
            </a:extLst>
          </p:cNvPr>
          <p:cNvSpPr>
            <a:spLocks noGrp="1"/>
          </p:cNvSpPr>
          <p:nvPr>
            <p:ph type="title"/>
          </p:nvPr>
        </p:nvSpPr>
        <p:spPr>
          <a:xfrm>
            <a:off x="1458362" y="532111"/>
            <a:ext cx="9906000" cy="931547"/>
          </a:xfrm>
        </p:spPr>
        <p:txBody>
          <a:bodyPr/>
          <a:lstStyle/>
          <a:p>
            <a:r>
              <a:rPr lang="en-US" sz="3600" dirty="0"/>
              <a:t>Diagramas lin</a:t>
            </a:r>
            <a:r>
              <a:rPr lang="es-CR" sz="3600" dirty="0"/>
              <a:t>e</a:t>
            </a:r>
            <a:r>
              <a:rPr lang="en-US" sz="3600" dirty="0"/>
              <a:t>ales (Escala Aritmetica).</a:t>
            </a:r>
            <a:endParaRPr lang="es-CR" dirty="0"/>
          </a:p>
        </p:txBody>
      </p:sp>
      <p:sp>
        <p:nvSpPr>
          <p:cNvPr id="3" name="Marcador de texto 2">
            <a:extLst>
              <a:ext uri="{FF2B5EF4-FFF2-40B4-BE49-F238E27FC236}">
                <a16:creationId xmlns:a16="http://schemas.microsoft.com/office/drawing/2014/main" xmlns="" id="{5A594D87-6868-45D2-8C13-37F4CCAF7FCF}"/>
              </a:ext>
            </a:extLst>
          </p:cNvPr>
          <p:cNvSpPr>
            <a:spLocks noGrp="1"/>
          </p:cNvSpPr>
          <p:nvPr>
            <p:ph type="body" idx="1"/>
          </p:nvPr>
        </p:nvSpPr>
        <p:spPr>
          <a:xfrm>
            <a:off x="1143000" y="1792965"/>
            <a:ext cx="9906000" cy="4532924"/>
          </a:xfrm>
        </p:spPr>
        <p:txBody>
          <a:bodyPr>
            <a:normAutofit/>
          </a:bodyPr>
          <a:lstStyle/>
          <a:p>
            <a:r>
              <a:rPr lang="es-CR" sz="2400" cap="none" dirty="0"/>
              <a:t>Las escalas deben de hacerse de manera que el lector que el lector pueda interpretar fácilmente.</a:t>
            </a:r>
          </a:p>
          <a:p>
            <a:r>
              <a:rPr lang="es-CR" sz="2400" cap="none" dirty="0"/>
              <a:t>El cero de la escala vertical es necesario para facilitar la impresión visual.</a:t>
            </a:r>
          </a:p>
          <a:p>
            <a:r>
              <a:rPr lang="es-CR" sz="2400" cap="none" dirty="0"/>
              <a:t>Cuando la m magnitud de las cifras a representar sea difícil comenzar la escala con cero, para enviar que la curva quede muy arriba o muy abajo del marco</a:t>
            </a:r>
            <a:r>
              <a:rPr lang="es-CR" cap="none" dirty="0"/>
              <a:t>.</a:t>
            </a:r>
          </a:p>
          <a:p>
            <a:r>
              <a:rPr lang="es-ES" sz="2400" cap="none" dirty="0"/>
              <a:t>Como conclusión agregamos que el diagrama lineal nos muestra principalmente la tendencia de las series, como se han comportado y cuál ha sido el crecimiento “absoluto” experimentado por las mismas.</a:t>
            </a:r>
            <a:endParaRPr lang="es-CR" sz="2400" cap="none" dirty="0"/>
          </a:p>
          <a:p>
            <a:endParaRPr lang="es-CR" cap="none" dirty="0"/>
          </a:p>
        </p:txBody>
      </p:sp>
    </p:spTree>
    <p:extLst>
      <p:ext uri="{BB962C8B-B14F-4D97-AF65-F5344CB8AC3E}">
        <p14:creationId xmlns:p14="http://schemas.microsoft.com/office/powerpoint/2010/main" val="3174595082"/>
      </p:ext>
    </p:extLst>
  </p:cSld>
  <p:clrMapOvr>
    <a:masterClrMapping/>
  </p:clrMapOvr>
  <mc:AlternateContent xmlns:mc="http://schemas.openxmlformats.org/markup-compatibility/2006" xmlns:p14="http://schemas.microsoft.com/office/powerpoint/2010/main">
    <mc:Choice Requires="p14">
      <p:transition spd="slow" p14:dur="1750">
        <p:wheel spokes="1"/>
      </p:transition>
    </mc:Choice>
    <mc:Fallback xmlns="">
      <p:transition spd="slow">
        <p:wheel spokes="1"/>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xmlns="" id="{22075C6F-5752-4C7A-8ACD-2B4F351B6D95}"/>
              </a:ext>
            </a:extLst>
          </p:cNvPr>
          <p:cNvSpPr>
            <a:spLocks noGrp="1"/>
          </p:cNvSpPr>
          <p:nvPr>
            <p:ph type="body" idx="1"/>
          </p:nvPr>
        </p:nvSpPr>
        <p:spPr>
          <a:xfrm>
            <a:off x="4024154" y="332422"/>
            <a:ext cx="4143691" cy="673418"/>
          </a:xfrm>
        </p:spPr>
        <p:txBody>
          <a:bodyPr>
            <a:normAutofit/>
          </a:bodyPr>
          <a:lstStyle/>
          <a:p>
            <a:pPr algn="ctr"/>
            <a:r>
              <a:rPr lang="es-CR" sz="3200" cap="none" dirty="0"/>
              <a:t>Ejemplo.</a:t>
            </a:r>
          </a:p>
        </p:txBody>
      </p:sp>
      <p:pic>
        <p:nvPicPr>
          <p:cNvPr id="4" name="Marcador de contenido 4" descr="Imagen que contiene texto&#10;&#10;Descripción generada con confianza alta">
            <a:extLst>
              <a:ext uri="{FF2B5EF4-FFF2-40B4-BE49-F238E27FC236}">
                <a16:creationId xmlns:a16="http://schemas.microsoft.com/office/drawing/2014/main" xmlns="" id="{7E1FD449-392A-43B3-AE63-5A3DFA924526}"/>
              </a:ext>
            </a:extLst>
          </p:cNvPr>
          <p:cNvPicPr>
            <a:picLocks noChangeAspect="1"/>
          </p:cNvPicPr>
          <p:nvPr/>
        </p:nvPicPr>
        <p:blipFill>
          <a:blip r:embed="rId2"/>
          <a:stretch>
            <a:fillRect/>
          </a:stretch>
        </p:blipFill>
        <p:spPr>
          <a:xfrm>
            <a:off x="406752" y="1005840"/>
            <a:ext cx="5140608" cy="5368881"/>
          </a:xfrm>
          <a:prstGeom prst="rect">
            <a:avLst/>
          </a:prstGeom>
          <a:effectLst/>
        </p:spPr>
      </p:pic>
      <p:pic>
        <p:nvPicPr>
          <p:cNvPr id="5" name="Marcador de contenido 4" descr="Imagen que contiene texto&#10;&#10;Descripción generada con confianza muy alta">
            <a:extLst>
              <a:ext uri="{FF2B5EF4-FFF2-40B4-BE49-F238E27FC236}">
                <a16:creationId xmlns:a16="http://schemas.microsoft.com/office/drawing/2014/main" xmlns="" id="{DD8D06D5-353E-46B7-A209-3763DA36E27A}"/>
              </a:ext>
            </a:extLst>
          </p:cNvPr>
          <p:cNvPicPr>
            <a:picLocks noChangeAspect="1"/>
          </p:cNvPicPr>
          <p:nvPr/>
        </p:nvPicPr>
        <p:blipFill>
          <a:blip r:embed="rId3"/>
          <a:stretch>
            <a:fillRect/>
          </a:stretch>
        </p:blipFill>
        <p:spPr>
          <a:xfrm>
            <a:off x="5884485" y="1005839"/>
            <a:ext cx="5900762" cy="5368881"/>
          </a:xfrm>
          <a:prstGeom prst="rect">
            <a:avLst/>
          </a:prstGeom>
        </p:spPr>
      </p:pic>
    </p:spTree>
    <p:extLst>
      <p:ext uri="{BB962C8B-B14F-4D97-AF65-F5344CB8AC3E}">
        <p14:creationId xmlns:p14="http://schemas.microsoft.com/office/powerpoint/2010/main" val="4024132059"/>
      </p:ext>
    </p:extLst>
  </p:cSld>
  <p:clrMapOvr>
    <a:masterClrMapping/>
  </p:clrMapOvr>
  <mc:AlternateContent xmlns:mc="http://schemas.openxmlformats.org/markup-compatibility/2006" xmlns:p14="http://schemas.microsoft.com/office/powerpoint/2010/main">
    <mc:Choice Requires="p14">
      <p:transition spd="slow" p14:dur="1750">
        <p14:rippl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32B6C4DC-BCCE-419B-8963-6ED7CE2154DD}"/>
              </a:ext>
            </a:extLst>
          </p:cNvPr>
          <p:cNvSpPr>
            <a:spLocks noGrp="1"/>
          </p:cNvSpPr>
          <p:nvPr>
            <p:ph type="title"/>
          </p:nvPr>
        </p:nvSpPr>
        <p:spPr>
          <a:xfrm>
            <a:off x="4335868" y="589641"/>
            <a:ext cx="3517086" cy="755562"/>
          </a:xfrm>
        </p:spPr>
        <p:txBody>
          <a:bodyPr/>
          <a:lstStyle/>
          <a:p>
            <a:pPr algn="ctr"/>
            <a:r>
              <a:rPr lang="es-CR" dirty="0"/>
              <a:t>Pictogramas.</a:t>
            </a:r>
          </a:p>
        </p:txBody>
      </p:sp>
      <p:sp>
        <p:nvSpPr>
          <p:cNvPr id="3" name="Marcador de texto 2">
            <a:extLst>
              <a:ext uri="{FF2B5EF4-FFF2-40B4-BE49-F238E27FC236}">
                <a16:creationId xmlns:a16="http://schemas.microsoft.com/office/drawing/2014/main" xmlns="" id="{FCB4D37E-C7B5-4D75-9DA9-8BFA255241E0}"/>
              </a:ext>
            </a:extLst>
          </p:cNvPr>
          <p:cNvSpPr>
            <a:spLocks noGrp="1"/>
          </p:cNvSpPr>
          <p:nvPr>
            <p:ph type="body" idx="1"/>
          </p:nvPr>
        </p:nvSpPr>
        <p:spPr>
          <a:xfrm>
            <a:off x="1141411" y="1525467"/>
            <a:ext cx="9906000" cy="1286313"/>
          </a:xfrm>
        </p:spPr>
        <p:txBody>
          <a:bodyPr>
            <a:normAutofit/>
          </a:bodyPr>
          <a:lstStyle/>
          <a:p>
            <a:r>
              <a:rPr lang="es-ES" cap="none" dirty="0"/>
              <a:t>Se componen de varias figuras pequeñas del mismo tamaño y arregladas de manera que formen una especie de grafico de barras. Se usan como fines principalmente comparativos. Las figural son alusivas al  dato que se esta presentando y cada una de ellas representa una cantidad determinada de unidades.</a:t>
            </a:r>
            <a:endParaRPr lang="es-CR" cap="none" dirty="0"/>
          </a:p>
          <a:p>
            <a:endParaRPr lang="es-CR" cap="none" dirty="0"/>
          </a:p>
        </p:txBody>
      </p:sp>
      <p:pic>
        <p:nvPicPr>
          <p:cNvPr id="5" name="Imagen 4" descr="Imagen que contiene objeto&#10;&#10;Descripción generada con confianza muy alta">
            <a:extLst>
              <a:ext uri="{FF2B5EF4-FFF2-40B4-BE49-F238E27FC236}">
                <a16:creationId xmlns:a16="http://schemas.microsoft.com/office/drawing/2014/main" xmlns="" id="{AA1076BB-2F6E-4A40-9E49-B40F82708A12}"/>
              </a:ext>
            </a:extLst>
          </p:cNvPr>
          <p:cNvPicPr>
            <a:picLocks noChangeAspect="1"/>
          </p:cNvPicPr>
          <p:nvPr/>
        </p:nvPicPr>
        <p:blipFill>
          <a:blip r:embed="rId2"/>
          <a:stretch>
            <a:fillRect/>
          </a:stretch>
        </p:blipFill>
        <p:spPr>
          <a:xfrm>
            <a:off x="2103120" y="2811780"/>
            <a:ext cx="8458200" cy="3456579"/>
          </a:xfrm>
          <a:prstGeom prst="rect">
            <a:avLst/>
          </a:prstGeom>
          <a:effectLst/>
        </p:spPr>
      </p:pic>
    </p:spTree>
    <p:extLst>
      <p:ext uri="{BB962C8B-B14F-4D97-AF65-F5344CB8AC3E}">
        <p14:creationId xmlns:p14="http://schemas.microsoft.com/office/powerpoint/2010/main" val="1381996936"/>
      </p:ext>
    </p:extLst>
  </p:cSld>
  <p:clrMapOvr>
    <a:masterClrMapping/>
  </p:clrMapOvr>
  <mc:AlternateContent xmlns:mc="http://schemas.openxmlformats.org/markup-compatibility/2006" xmlns:p14="http://schemas.microsoft.com/office/powerpoint/2010/main">
    <mc:Choice Requires="p14">
      <p:transition spd="slow" p14:dur="1750">
        <p14:honeycomb/>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4" descr="Imagen que contiene texto, pizarra&#10;&#10;Descripción generada con confianza muy alta">
            <a:extLst>
              <a:ext uri="{FF2B5EF4-FFF2-40B4-BE49-F238E27FC236}">
                <a16:creationId xmlns:a16="http://schemas.microsoft.com/office/drawing/2014/main" xmlns="" id="{581AD707-BE99-40EF-A496-5ABFFE90AB85}"/>
              </a:ext>
            </a:extLst>
          </p:cNvPr>
          <p:cNvPicPr>
            <a:picLocks noChangeAspect="1"/>
          </p:cNvPicPr>
          <p:nvPr/>
        </p:nvPicPr>
        <p:blipFill>
          <a:blip r:embed="rId2"/>
          <a:stretch>
            <a:fillRect/>
          </a:stretch>
        </p:blipFill>
        <p:spPr>
          <a:xfrm>
            <a:off x="1097280" y="502920"/>
            <a:ext cx="10264140" cy="5852160"/>
          </a:xfrm>
          <a:prstGeom prst="rect">
            <a:avLst/>
          </a:prstGeom>
        </p:spPr>
      </p:pic>
    </p:spTree>
    <p:extLst>
      <p:ext uri="{BB962C8B-B14F-4D97-AF65-F5344CB8AC3E}">
        <p14:creationId xmlns:p14="http://schemas.microsoft.com/office/powerpoint/2010/main" val="2841192560"/>
      </p:ext>
    </p:extLst>
  </p:cSld>
  <p:clrMapOvr>
    <a:masterClrMapping/>
  </p:clrMapOvr>
  <mc:AlternateContent xmlns:mc="http://schemas.openxmlformats.org/markup-compatibility/2006" xmlns:p14="http://schemas.microsoft.com/office/powerpoint/2010/main">
    <mc:Choice Requires="p14">
      <p:transition spd="slow" p14:dur="1750">
        <p14:glitter pattern="hexago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8822E602-258F-4146-B478-B32CE36836A0}"/>
              </a:ext>
            </a:extLst>
          </p:cNvPr>
          <p:cNvSpPr>
            <a:spLocks noGrp="1"/>
          </p:cNvSpPr>
          <p:nvPr>
            <p:ph type="title"/>
          </p:nvPr>
        </p:nvSpPr>
        <p:spPr>
          <a:xfrm>
            <a:off x="1141413" y="609600"/>
            <a:ext cx="9905998" cy="457201"/>
          </a:xfrm>
        </p:spPr>
        <p:txBody>
          <a:bodyPr>
            <a:normAutofit fontScale="90000"/>
          </a:bodyPr>
          <a:lstStyle/>
          <a:p>
            <a:pPr algn="ctr"/>
            <a:r>
              <a:rPr lang="es-CR" dirty="0">
                <a:solidFill>
                  <a:schemeClr val="bg1"/>
                </a:solidFill>
              </a:rPr>
              <a:t>Graficas de barras.</a:t>
            </a:r>
          </a:p>
        </p:txBody>
      </p:sp>
      <p:sp>
        <p:nvSpPr>
          <p:cNvPr id="10" name="Marcador de texto 9">
            <a:extLst>
              <a:ext uri="{FF2B5EF4-FFF2-40B4-BE49-F238E27FC236}">
                <a16:creationId xmlns:a16="http://schemas.microsoft.com/office/drawing/2014/main" xmlns="" id="{4D5A18C6-4223-44AC-8D80-DD36360F476E}"/>
              </a:ext>
            </a:extLst>
          </p:cNvPr>
          <p:cNvSpPr>
            <a:spLocks noGrp="1"/>
          </p:cNvSpPr>
          <p:nvPr>
            <p:ph type="body" sz="half" idx="15"/>
          </p:nvPr>
        </p:nvSpPr>
        <p:spPr>
          <a:xfrm>
            <a:off x="983539" y="2069433"/>
            <a:ext cx="4259670" cy="1440320"/>
          </a:xfrm>
        </p:spPr>
        <p:txBody>
          <a:bodyPr/>
          <a:lstStyle/>
          <a:p>
            <a:pPr algn="ctr"/>
            <a:r>
              <a:rPr lang="es-CR" dirty="0"/>
              <a:t>  Se utilizan </a:t>
            </a:r>
            <a:r>
              <a:rPr lang="es-CR" b="1" dirty="0">
                <a:solidFill>
                  <a:schemeClr val="bg1"/>
                </a:solidFill>
              </a:rPr>
              <a:t>barras verticales </a:t>
            </a:r>
            <a:r>
              <a:rPr lang="es-CR" dirty="0"/>
              <a:t>para representar…</a:t>
            </a:r>
          </a:p>
          <a:p>
            <a:pPr algn="ctr"/>
            <a:r>
              <a:rPr lang="es-CR" dirty="0"/>
              <a:t>Para realizar series cronológicas o datos cuantitativos (distribuciones de frecuencia).</a:t>
            </a:r>
          </a:p>
          <a:p>
            <a:pPr algn="ctr"/>
            <a:endParaRPr lang="es-CR" dirty="0"/>
          </a:p>
          <a:p>
            <a:pPr algn="ctr"/>
            <a:endParaRPr lang="es-CR" dirty="0"/>
          </a:p>
        </p:txBody>
      </p:sp>
      <p:sp>
        <p:nvSpPr>
          <p:cNvPr id="11" name="Marcador de texto 10">
            <a:extLst>
              <a:ext uri="{FF2B5EF4-FFF2-40B4-BE49-F238E27FC236}">
                <a16:creationId xmlns:a16="http://schemas.microsoft.com/office/drawing/2014/main" xmlns="" id="{DB6FA53A-CC1B-4DDB-84C8-62162D9DCD2D}"/>
              </a:ext>
            </a:extLst>
          </p:cNvPr>
          <p:cNvSpPr>
            <a:spLocks noGrp="1"/>
          </p:cNvSpPr>
          <p:nvPr>
            <p:ph type="body" sz="half" idx="16"/>
          </p:nvPr>
        </p:nvSpPr>
        <p:spPr>
          <a:xfrm>
            <a:off x="1141413" y="1432842"/>
            <a:ext cx="8719279" cy="636590"/>
          </a:xfrm>
        </p:spPr>
        <p:txBody>
          <a:bodyPr/>
          <a:lstStyle/>
          <a:p>
            <a:pPr algn="ctr"/>
            <a:r>
              <a:rPr lang="es-CR" dirty="0"/>
              <a:t>Estas graficas de barras se utilizan para realizar comparaciones, las cuales se logran a través de la altura y longitud de las barras.</a:t>
            </a:r>
          </a:p>
        </p:txBody>
      </p:sp>
      <p:sp>
        <p:nvSpPr>
          <p:cNvPr id="12" name="Marcador de texto 11">
            <a:extLst>
              <a:ext uri="{FF2B5EF4-FFF2-40B4-BE49-F238E27FC236}">
                <a16:creationId xmlns:a16="http://schemas.microsoft.com/office/drawing/2014/main" xmlns="" id="{515BBBCC-05F0-4A21-94B8-AB5300CCB850}"/>
              </a:ext>
            </a:extLst>
          </p:cNvPr>
          <p:cNvSpPr>
            <a:spLocks noGrp="1"/>
          </p:cNvSpPr>
          <p:nvPr>
            <p:ph type="body" sz="half" idx="17"/>
          </p:nvPr>
        </p:nvSpPr>
        <p:spPr>
          <a:xfrm>
            <a:off x="5935579" y="2069433"/>
            <a:ext cx="5111831" cy="1359568"/>
          </a:xfrm>
        </p:spPr>
        <p:txBody>
          <a:bodyPr/>
          <a:lstStyle/>
          <a:p>
            <a:r>
              <a:rPr lang="es-CR" dirty="0"/>
              <a:t>Se utilizan </a:t>
            </a:r>
            <a:r>
              <a:rPr lang="es-CR" dirty="0">
                <a:solidFill>
                  <a:schemeClr val="bg1"/>
                </a:solidFill>
              </a:rPr>
              <a:t>barras horizontales </a:t>
            </a:r>
            <a:r>
              <a:rPr lang="es-CR" dirty="0"/>
              <a:t>se usan para representar…</a:t>
            </a:r>
          </a:p>
          <a:p>
            <a:r>
              <a:rPr lang="es-CR" dirty="0"/>
              <a:t>Se utiliza para datos clasificados de acuerdo a una característica cualitativa y datos organizados por subdivisiones geográficas.</a:t>
            </a:r>
          </a:p>
        </p:txBody>
      </p:sp>
      <p:sp>
        <p:nvSpPr>
          <p:cNvPr id="6" name="Marcador de texto 11">
            <a:extLst>
              <a:ext uri="{FF2B5EF4-FFF2-40B4-BE49-F238E27FC236}">
                <a16:creationId xmlns:a16="http://schemas.microsoft.com/office/drawing/2014/main" xmlns="" id="{4233D79A-FE9C-410A-939B-C20F1F8A4756}"/>
              </a:ext>
            </a:extLst>
          </p:cNvPr>
          <p:cNvSpPr txBox="1">
            <a:spLocks/>
          </p:cNvSpPr>
          <p:nvPr/>
        </p:nvSpPr>
        <p:spPr>
          <a:xfrm>
            <a:off x="3538496" y="3429000"/>
            <a:ext cx="5111831" cy="636590"/>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9pPr>
          </a:lstStyle>
          <a:p>
            <a:pPr algn="ctr"/>
            <a:r>
              <a:rPr lang="es-CR" dirty="0"/>
              <a:t>Algunas </a:t>
            </a:r>
            <a:r>
              <a:rPr lang="es-CR" dirty="0">
                <a:solidFill>
                  <a:schemeClr val="bg1"/>
                </a:solidFill>
              </a:rPr>
              <a:t>recomendaciones</a:t>
            </a:r>
            <a:r>
              <a:rPr lang="es-CR" dirty="0"/>
              <a:t> para </a:t>
            </a:r>
            <a:r>
              <a:rPr lang="es-CR" dirty="0">
                <a:solidFill>
                  <a:schemeClr val="bg1"/>
                </a:solidFill>
              </a:rPr>
              <a:t>importantes</a:t>
            </a:r>
            <a:r>
              <a:rPr lang="es-CR" dirty="0"/>
              <a:t> para el trazado de </a:t>
            </a:r>
            <a:r>
              <a:rPr lang="es-CR" dirty="0">
                <a:solidFill>
                  <a:schemeClr val="bg1"/>
                </a:solidFill>
              </a:rPr>
              <a:t>gráficos de barras </a:t>
            </a:r>
            <a:r>
              <a:rPr lang="es-CR" dirty="0"/>
              <a:t>son :</a:t>
            </a:r>
          </a:p>
          <a:p>
            <a:pPr algn="ctr"/>
            <a:endParaRPr lang="es-CR" dirty="0"/>
          </a:p>
          <a:p>
            <a:pPr algn="ctr"/>
            <a:endParaRPr lang="es-CR" dirty="0"/>
          </a:p>
          <a:p>
            <a:pPr algn="ctr"/>
            <a:endParaRPr lang="es-CR" dirty="0"/>
          </a:p>
        </p:txBody>
      </p:sp>
      <p:sp>
        <p:nvSpPr>
          <p:cNvPr id="3" name="Marcador de texto 11">
            <a:extLst>
              <a:ext uri="{FF2B5EF4-FFF2-40B4-BE49-F238E27FC236}">
                <a16:creationId xmlns:a16="http://schemas.microsoft.com/office/drawing/2014/main" xmlns="" id="{4FAAB5D5-7412-4C19-AD20-400A95781618}"/>
              </a:ext>
            </a:extLst>
          </p:cNvPr>
          <p:cNvSpPr txBox="1">
            <a:spLocks/>
          </p:cNvSpPr>
          <p:nvPr/>
        </p:nvSpPr>
        <p:spPr>
          <a:xfrm>
            <a:off x="1216024" y="4332181"/>
            <a:ext cx="4878387" cy="912773"/>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9pPr>
          </a:lstStyle>
          <a:p>
            <a:r>
              <a:rPr lang="es-CR" dirty="0">
                <a:solidFill>
                  <a:schemeClr val="bg1"/>
                </a:solidFill>
              </a:rPr>
              <a:t>1) </a:t>
            </a:r>
            <a:r>
              <a:rPr lang="es-CR" dirty="0"/>
              <a:t>Las barras no deben ser ni muy cortas y anchas, ni demasiado largas y angostas, todo esto es para favorecer la estética del grafico.</a:t>
            </a:r>
          </a:p>
          <a:p>
            <a:pPr algn="ctr"/>
            <a:endParaRPr lang="es-CR" dirty="0"/>
          </a:p>
          <a:p>
            <a:pPr algn="ctr"/>
            <a:endParaRPr lang="es-CR" dirty="0"/>
          </a:p>
          <a:p>
            <a:pPr algn="ctr"/>
            <a:endParaRPr lang="es-CR" dirty="0"/>
          </a:p>
        </p:txBody>
      </p:sp>
      <p:sp>
        <p:nvSpPr>
          <p:cNvPr id="4" name="Marcador de texto 11">
            <a:extLst>
              <a:ext uri="{FF2B5EF4-FFF2-40B4-BE49-F238E27FC236}">
                <a16:creationId xmlns:a16="http://schemas.microsoft.com/office/drawing/2014/main" xmlns="" id="{AEE0FCEE-F85C-496A-ADA1-FBAB610106F7}"/>
              </a:ext>
            </a:extLst>
          </p:cNvPr>
          <p:cNvSpPr txBox="1">
            <a:spLocks/>
          </p:cNvSpPr>
          <p:nvPr/>
        </p:nvSpPr>
        <p:spPr>
          <a:xfrm>
            <a:off x="6094411" y="4332181"/>
            <a:ext cx="4878387" cy="842934"/>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120000"/>
              </a:lnSpc>
              <a:spcBef>
                <a:spcPts val="1000"/>
              </a:spcBef>
              <a:buSzPct val="125000"/>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9pPr>
          </a:lstStyle>
          <a:p>
            <a:r>
              <a:rPr lang="es-CR" dirty="0">
                <a:solidFill>
                  <a:schemeClr val="bg1"/>
                </a:solidFill>
              </a:rPr>
              <a:t>2)</a:t>
            </a:r>
            <a:r>
              <a:rPr lang="es-CR" dirty="0"/>
              <a:t>Entre barra y barra , siempre que no se trate de un histograma, debe dejarse un espacio igual que puede oscilar entre la mitad y la totalidad del ancho de la barra.</a:t>
            </a:r>
          </a:p>
          <a:p>
            <a:pPr algn="ctr"/>
            <a:endParaRPr lang="es-CR" dirty="0"/>
          </a:p>
          <a:p>
            <a:pPr algn="ctr"/>
            <a:endParaRPr lang="es-CR" dirty="0"/>
          </a:p>
        </p:txBody>
      </p:sp>
      <p:sp>
        <p:nvSpPr>
          <p:cNvPr id="5" name="Marcador de texto 11">
            <a:extLst>
              <a:ext uri="{FF2B5EF4-FFF2-40B4-BE49-F238E27FC236}">
                <a16:creationId xmlns:a16="http://schemas.microsoft.com/office/drawing/2014/main" xmlns="" id="{002B39A5-EFC8-40FB-840E-C37FCA4B90A3}"/>
              </a:ext>
            </a:extLst>
          </p:cNvPr>
          <p:cNvSpPr txBox="1">
            <a:spLocks/>
          </p:cNvSpPr>
          <p:nvPr/>
        </p:nvSpPr>
        <p:spPr>
          <a:xfrm>
            <a:off x="4200039" y="5388609"/>
            <a:ext cx="3471079" cy="678773"/>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9pPr>
          </a:lstStyle>
          <a:p>
            <a:r>
              <a:rPr lang="es-CR" dirty="0">
                <a:solidFill>
                  <a:schemeClr val="bg1"/>
                </a:solidFill>
              </a:rPr>
              <a:t>3)</a:t>
            </a:r>
            <a:r>
              <a:rPr lang="es-CR" dirty="0"/>
              <a:t>Las escalas y leyendas no se deben omitir.</a:t>
            </a:r>
          </a:p>
          <a:p>
            <a:pPr algn="ctr"/>
            <a:endParaRPr lang="es-CR" dirty="0"/>
          </a:p>
          <a:p>
            <a:pPr algn="ctr"/>
            <a:endParaRPr lang="es-CR" dirty="0"/>
          </a:p>
        </p:txBody>
      </p:sp>
    </p:spTree>
    <p:extLst>
      <p:ext uri="{BB962C8B-B14F-4D97-AF65-F5344CB8AC3E}">
        <p14:creationId xmlns:p14="http://schemas.microsoft.com/office/powerpoint/2010/main" val="13370549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drap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4" descr="Imagen que contiene texto, pizarra&#10;&#10;Descripción generada con confianza muy alta">
            <a:extLst>
              <a:ext uri="{FF2B5EF4-FFF2-40B4-BE49-F238E27FC236}">
                <a16:creationId xmlns:a16="http://schemas.microsoft.com/office/drawing/2014/main" xmlns="" id="{10D5C94A-66DF-4EA0-9786-18FC819DD36D}"/>
              </a:ext>
            </a:extLst>
          </p:cNvPr>
          <p:cNvPicPr>
            <a:picLocks noChangeAspect="1"/>
          </p:cNvPicPr>
          <p:nvPr/>
        </p:nvPicPr>
        <p:blipFill>
          <a:blip r:embed="rId2"/>
          <a:stretch>
            <a:fillRect/>
          </a:stretch>
        </p:blipFill>
        <p:spPr>
          <a:xfrm>
            <a:off x="960120" y="457200"/>
            <a:ext cx="10401300" cy="5948082"/>
          </a:xfrm>
          <a:prstGeom prst="rect">
            <a:avLst/>
          </a:prstGeom>
        </p:spPr>
      </p:pic>
    </p:spTree>
    <p:extLst>
      <p:ext uri="{BB962C8B-B14F-4D97-AF65-F5344CB8AC3E}">
        <p14:creationId xmlns:p14="http://schemas.microsoft.com/office/powerpoint/2010/main" val="3539530447"/>
      </p:ext>
    </p:extLst>
  </p:cSld>
  <p:clrMapOvr>
    <a:masterClrMapping/>
  </p:clrMapOvr>
  <mc:AlternateContent xmlns:mc="http://schemas.openxmlformats.org/markup-compatibility/2006" xmlns:p14="http://schemas.microsoft.com/office/powerpoint/2010/main">
    <mc:Choice Requires="p14">
      <p:transition spd="slow" p14:dur="1750">
        <p14:warp dir="i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6D67C2B-3F09-4CCD-86FF-6376CC941E5D}"/>
              </a:ext>
            </a:extLst>
          </p:cNvPr>
          <p:cNvSpPr>
            <a:spLocks noGrp="1"/>
          </p:cNvSpPr>
          <p:nvPr>
            <p:ph type="title"/>
          </p:nvPr>
        </p:nvSpPr>
        <p:spPr>
          <a:xfrm>
            <a:off x="1143000" y="2054224"/>
            <a:ext cx="9906000" cy="1374776"/>
          </a:xfrm>
        </p:spPr>
        <p:txBody>
          <a:bodyPr/>
          <a:lstStyle/>
          <a:p>
            <a:pPr algn="ctr"/>
            <a:r>
              <a:rPr lang="es-CR" dirty="0"/>
              <a:t>Gracias por su atención.</a:t>
            </a:r>
          </a:p>
        </p:txBody>
      </p:sp>
    </p:spTree>
    <p:extLst>
      <p:ext uri="{BB962C8B-B14F-4D97-AF65-F5344CB8AC3E}">
        <p14:creationId xmlns:p14="http://schemas.microsoft.com/office/powerpoint/2010/main" val="680396381"/>
      </p:ext>
    </p:extLst>
  </p:cSld>
  <p:clrMapOvr>
    <a:masterClrMapping/>
  </p:clrMapOvr>
  <mc:AlternateContent xmlns:mc="http://schemas.openxmlformats.org/markup-compatibility/2006" xmlns:p14="http://schemas.microsoft.com/office/powerpoint/2010/main">
    <mc:Choice Requires="p14">
      <p:transition spd="slow" p14:dur="1750">
        <p14:shre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DA59BE6-241C-435C-816C-4E3095DB53AE}"/>
              </a:ext>
            </a:extLst>
          </p:cNvPr>
          <p:cNvSpPr>
            <a:spLocks noGrp="1"/>
          </p:cNvSpPr>
          <p:nvPr>
            <p:ph type="title"/>
          </p:nvPr>
        </p:nvSpPr>
        <p:spPr>
          <a:xfrm>
            <a:off x="3128746" y="562978"/>
            <a:ext cx="6312434" cy="831482"/>
          </a:xfrm>
        </p:spPr>
        <p:txBody>
          <a:bodyPr>
            <a:normAutofit fontScale="90000"/>
          </a:bodyPr>
          <a:lstStyle/>
          <a:p>
            <a:pPr algn="ctr"/>
            <a:r>
              <a:rPr lang="es-CR" sz="3600" cap="none" dirty="0">
                <a:solidFill>
                  <a:schemeClr val="bg1"/>
                </a:solidFill>
              </a:rPr>
              <a:t>Hay 5 tipos de gráficos de barras.</a:t>
            </a:r>
          </a:p>
        </p:txBody>
      </p:sp>
      <p:sp>
        <p:nvSpPr>
          <p:cNvPr id="5" name="Marcador de texto 10">
            <a:extLst>
              <a:ext uri="{FF2B5EF4-FFF2-40B4-BE49-F238E27FC236}">
                <a16:creationId xmlns:a16="http://schemas.microsoft.com/office/drawing/2014/main" xmlns="" id="{DE4E33C3-13E5-4BBE-A3D7-8ACBB24EEA44}"/>
              </a:ext>
            </a:extLst>
          </p:cNvPr>
          <p:cNvSpPr txBox="1">
            <a:spLocks/>
          </p:cNvSpPr>
          <p:nvPr/>
        </p:nvSpPr>
        <p:spPr>
          <a:xfrm>
            <a:off x="1963979" y="1580352"/>
            <a:ext cx="8264042" cy="4968730"/>
          </a:xfrm>
          <a:prstGeom prst="rect">
            <a:avLst/>
          </a:prstGeo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indent="-457200">
              <a:buAutoNum type="arabicParenR"/>
            </a:pPr>
            <a:r>
              <a:rPr lang="es-CR" sz="3600" dirty="0"/>
              <a:t>Grafico corrientes de barras</a:t>
            </a:r>
          </a:p>
          <a:p>
            <a:pPr marL="457200" indent="-457200">
              <a:buAutoNum type="arabicParenR"/>
            </a:pPr>
            <a:r>
              <a:rPr lang="es-CR" sz="3600" dirty="0"/>
              <a:t>Grafico de barra 100%.</a:t>
            </a:r>
          </a:p>
          <a:p>
            <a:pPr marL="457200" indent="-457200">
              <a:buAutoNum type="arabicParenR"/>
            </a:pPr>
            <a:r>
              <a:rPr lang="es-CR" sz="3600" dirty="0"/>
              <a:t>Grafico de barras comparativas.</a:t>
            </a:r>
          </a:p>
          <a:p>
            <a:pPr marL="457200" indent="-457200">
              <a:buAutoNum type="arabicParenR"/>
            </a:pPr>
            <a:r>
              <a:rPr lang="es-CR" sz="3600" dirty="0"/>
              <a:t>Grafico de barras compuestas.</a:t>
            </a:r>
          </a:p>
          <a:p>
            <a:pPr marL="457200" indent="-457200">
              <a:buAutoNum type="arabicParenR"/>
            </a:pPr>
            <a:r>
              <a:rPr lang="es-CR" sz="3600" dirty="0"/>
              <a:t>Grafico de barras de doble dirección</a:t>
            </a:r>
            <a:r>
              <a:rPr lang="es-CR" dirty="0"/>
              <a:t>.</a:t>
            </a:r>
          </a:p>
          <a:p>
            <a:pPr marL="457200" indent="-457200" algn="ctr">
              <a:buAutoNum type="arabicParenR"/>
            </a:pPr>
            <a:endParaRPr lang="es-CR" dirty="0"/>
          </a:p>
          <a:p>
            <a:pPr marL="457200" indent="-457200" algn="ctr">
              <a:buAutoNum type="arabicParenR"/>
            </a:pPr>
            <a:endParaRPr lang="es-CR" dirty="0"/>
          </a:p>
        </p:txBody>
      </p:sp>
    </p:spTree>
    <p:extLst>
      <p:ext uri="{BB962C8B-B14F-4D97-AF65-F5344CB8AC3E}">
        <p14:creationId xmlns:p14="http://schemas.microsoft.com/office/powerpoint/2010/main" val="33649239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1">
            <a:extLst>
              <a:ext uri="{FF2B5EF4-FFF2-40B4-BE49-F238E27FC236}">
                <a16:creationId xmlns:a16="http://schemas.microsoft.com/office/drawing/2014/main" xmlns="" id="{21923E42-0243-44E9-B546-BC7A69DB6282}"/>
              </a:ext>
            </a:extLst>
          </p:cNvPr>
          <p:cNvSpPr>
            <a:spLocks noGrp="1"/>
          </p:cNvSpPr>
          <p:nvPr>
            <p:ph type="title"/>
          </p:nvPr>
        </p:nvSpPr>
        <p:spPr>
          <a:xfrm>
            <a:off x="1665882" y="234517"/>
            <a:ext cx="8250621" cy="636590"/>
          </a:xfrm>
        </p:spPr>
        <p:txBody>
          <a:bodyPr>
            <a:normAutofit/>
          </a:bodyPr>
          <a:lstStyle/>
          <a:p>
            <a:pPr marL="457200" indent="-457200" algn="ctr"/>
            <a:r>
              <a:rPr lang="es-CR" sz="2700" dirty="0">
                <a:solidFill>
                  <a:schemeClr val="bg1"/>
                </a:solidFill>
              </a:rPr>
              <a:t>1) </a:t>
            </a:r>
            <a:r>
              <a:rPr lang="es-CR" sz="2700" dirty="0"/>
              <a:t>Grafico corrientes de barras.</a:t>
            </a:r>
            <a:endParaRPr lang="es-CR" dirty="0"/>
          </a:p>
        </p:txBody>
      </p:sp>
      <p:sp>
        <p:nvSpPr>
          <p:cNvPr id="16" name="Marcador de contenido 15">
            <a:extLst>
              <a:ext uri="{FF2B5EF4-FFF2-40B4-BE49-F238E27FC236}">
                <a16:creationId xmlns:a16="http://schemas.microsoft.com/office/drawing/2014/main" xmlns="" id="{61E6697B-AEDC-4133-89F4-5607C4ECBE3D}"/>
              </a:ext>
            </a:extLst>
          </p:cNvPr>
          <p:cNvSpPr>
            <a:spLocks noGrp="1"/>
          </p:cNvSpPr>
          <p:nvPr>
            <p:ph sz="quarter" idx="4"/>
          </p:nvPr>
        </p:nvSpPr>
        <p:spPr>
          <a:xfrm>
            <a:off x="1812758" y="750838"/>
            <a:ext cx="8566484" cy="823912"/>
          </a:xfrm>
        </p:spPr>
        <p:txBody>
          <a:bodyPr>
            <a:normAutofit fontScale="92500" lnSpcReduction="10000"/>
          </a:bodyPr>
          <a:lstStyle/>
          <a:p>
            <a:pPr algn="ctr"/>
            <a:r>
              <a:rPr lang="es-CR" sz="2400" dirty="0"/>
              <a:t>Es un  conjunto de barras, verticales u horizontales y todas de un mismo anchos.</a:t>
            </a:r>
            <a:endParaRPr lang="es-CR" dirty="0"/>
          </a:p>
        </p:txBody>
      </p:sp>
      <p:sp>
        <p:nvSpPr>
          <p:cNvPr id="20" name="Marcador de texto 11">
            <a:extLst>
              <a:ext uri="{FF2B5EF4-FFF2-40B4-BE49-F238E27FC236}">
                <a16:creationId xmlns:a16="http://schemas.microsoft.com/office/drawing/2014/main" xmlns="" id="{DDC06558-21C2-438A-B9FD-99AE25928860}"/>
              </a:ext>
            </a:extLst>
          </p:cNvPr>
          <p:cNvSpPr txBox="1">
            <a:spLocks/>
          </p:cNvSpPr>
          <p:nvPr/>
        </p:nvSpPr>
        <p:spPr>
          <a:xfrm>
            <a:off x="6304556" y="1464977"/>
            <a:ext cx="4878391" cy="636590"/>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9pPr>
          </a:lstStyle>
          <a:p>
            <a:pPr algn="ctr"/>
            <a:r>
              <a:rPr lang="es-CR" dirty="0"/>
              <a:t>Este es ejemplo de </a:t>
            </a:r>
            <a:r>
              <a:rPr lang="es-CR" dirty="0">
                <a:solidFill>
                  <a:schemeClr val="bg1"/>
                </a:solidFill>
              </a:rPr>
              <a:t>barras verticales.</a:t>
            </a:r>
          </a:p>
          <a:p>
            <a:pPr algn="ctr"/>
            <a:endParaRPr lang="es-CR" dirty="0"/>
          </a:p>
          <a:p>
            <a:pPr algn="ctr"/>
            <a:endParaRPr lang="es-CR" dirty="0"/>
          </a:p>
        </p:txBody>
      </p:sp>
      <p:pic>
        <p:nvPicPr>
          <p:cNvPr id="26" name="Marcador de contenido 4" descr="Imagen que contiene texto, recibo&#10;&#10;Descripción generada con confianza alta">
            <a:extLst>
              <a:ext uri="{FF2B5EF4-FFF2-40B4-BE49-F238E27FC236}">
                <a16:creationId xmlns:a16="http://schemas.microsoft.com/office/drawing/2014/main" xmlns="" id="{8709724D-C227-44ED-9E73-6724A44FE9A4}"/>
              </a:ext>
            </a:extLst>
          </p:cNvPr>
          <p:cNvPicPr>
            <a:picLocks noChangeAspect="1"/>
          </p:cNvPicPr>
          <p:nvPr/>
        </p:nvPicPr>
        <p:blipFill>
          <a:blip r:embed="rId2"/>
          <a:stretch>
            <a:fillRect/>
          </a:stretch>
        </p:blipFill>
        <p:spPr>
          <a:xfrm>
            <a:off x="912802" y="2245474"/>
            <a:ext cx="5097496" cy="4319636"/>
          </a:xfrm>
          <a:prstGeom prst="rect">
            <a:avLst/>
          </a:prstGeom>
          <a:effectLst/>
        </p:spPr>
      </p:pic>
      <p:sp>
        <p:nvSpPr>
          <p:cNvPr id="28" name="Marcador de texto 11">
            <a:extLst>
              <a:ext uri="{FF2B5EF4-FFF2-40B4-BE49-F238E27FC236}">
                <a16:creationId xmlns:a16="http://schemas.microsoft.com/office/drawing/2014/main" xmlns="" id="{E6220FC1-EB80-4578-BDF4-D7FE1FF8C5DA}"/>
              </a:ext>
            </a:extLst>
          </p:cNvPr>
          <p:cNvSpPr txBox="1">
            <a:spLocks/>
          </p:cNvSpPr>
          <p:nvPr/>
        </p:nvSpPr>
        <p:spPr>
          <a:xfrm>
            <a:off x="912801" y="1459729"/>
            <a:ext cx="4878391" cy="636590"/>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9pPr>
          </a:lstStyle>
          <a:p>
            <a:pPr algn="ctr"/>
            <a:r>
              <a:rPr lang="es-CR" dirty="0"/>
              <a:t>Este seria para el caso de una serie cronológica. </a:t>
            </a:r>
          </a:p>
          <a:p>
            <a:pPr algn="ctr"/>
            <a:endParaRPr lang="es-CR" dirty="0"/>
          </a:p>
          <a:p>
            <a:pPr algn="ctr"/>
            <a:endParaRPr lang="es-CR" dirty="0"/>
          </a:p>
        </p:txBody>
      </p:sp>
      <p:pic>
        <p:nvPicPr>
          <p:cNvPr id="32" name="image12.jpeg">
            <a:extLst>
              <a:ext uri="{FF2B5EF4-FFF2-40B4-BE49-F238E27FC236}">
                <a16:creationId xmlns:a16="http://schemas.microsoft.com/office/drawing/2014/main" xmlns="" id="{5239B693-94BD-4837-8ADC-9BBF4A2F8C36}"/>
              </a:ext>
            </a:extLst>
          </p:cNvPr>
          <p:cNvPicPr/>
          <p:nvPr/>
        </p:nvPicPr>
        <p:blipFill rotWithShape="1">
          <a:blip r:embed="rId3" cstate="print"/>
          <a:srcRect t="1412" b="20412"/>
          <a:stretch/>
        </p:blipFill>
        <p:spPr bwMode="auto">
          <a:xfrm>
            <a:off x="6181704" y="2245474"/>
            <a:ext cx="5737583" cy="431963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699776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win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13.jpeg">
            <a:extLst>
              <a:ext uri="{FF2B5EF4-FFF2-40B4-BE49-F238E27FC236}">
                <a16:creationId xmlns:a16="http://schemas.microsoft.com/office/drawing/2014/main" xmlns="" id="{B22B23A8-5B03-4ED4-9747-5488BE7908D0}"/>
              </a:ext>
            </a:extLst>
          </p:cNvPr>
          <p:cNvPicPr/>
          <p:nvPr/>
        </p:nvPicPr>
        <p:blipFill rotWithShape="1">
          <a:blip r:embed="rId2" cstate="print"/>
          <a:srcRect t="-5378" b="50303"/>
          <a:stretch/>
        </p:blipFill>
        <p:spPr bwMode="auto">
          <a:xfrm>
            <a:off x="880752" y="1211181"/>
            <a:ext cx="4910441" cy="5443220"/>
          </a:xfrm>
          <a:prstGeom prst="rect">
            <a:avLst/>
          </a:prstGeom>
          <a:ln>
            <a:noFill/>
          </a:ln>
          <a:extLst>
            <a:ext uri="{53640926-AAD7-44D8-BBD7-CCE9431645EC}">
              <a14:shadowObscured xmlns:a14="http://schemas.microsoft.com/office/drawing/2010/main"/>
            </a:ext>
          </a:extLst>
        </p:spPr>
      </p:pic>
      <p:pic>
        <p:nvPicPr>
          <p:cNvPr id="8" name="image13.jpeg">
            <a:extLst>
              <a:ext uri="{FF2B5EF4-FFF2-40B4-BE49-F238E27FC236}">
                <a16:creationId xmlns:a16="http://schemas.microsoft.com/office/drawing/2014/main" xmlns="" id="{1F1DA61C-E421-4617-84B0-275CC0CFD076}"/>
              </a:ext>
            </a:extLst>
          </p:cNvPr>
          <p:cNvPicPr/>
          <p:nvPr/>
        </p:nvPicPr>
        <p:blipFill rotWithShape="1">
          <a:blip r:embed="rId2" cstate="print"/>
          <a:srcRect t="52279" b="-8391"/>
          <a:stretch/>
        </p:blipFill>
        <p:spPr bwMode="auto">
          <a:xfrm>
            <a:off x="6096000" y="1636295"/>
            <a:ext cx="5215248" cy="5594883"/>
          </a:xfrm>
          <a:prstGeom prst="rect">
            <a:avLst/>
          </a:prstGeom>
          <a:ln>
            <a:noFill/>
          </a:ln>
          <a:extLst>
            <a:ext uri="{53640926-AAD7-44D8-BBD7-CCE9431645EC}">
              <a14:shadowObscured xmlns:a14="http://schemas.microsoft.com/office/drawing/2010/main"/>
            </a:ext>
          </a:extLst>
        </p:spPr>
      </p:pic>
      <p:sp>
        <p:nvSpPr>
          <p:cNvPr id="12" name="Marcador de texto 11">
            <a:extLst>
              <a:ext uri="{FF2B5EF4-FFF2-40B4-BE49-F238E27FC236}">
                <a16:creationId xmlns:a16="http://schemas.microsoft.com/office/drawing/2014/main" xmlns="" id="{4149F078-E265-41B1-A9B4-1B02F3208A9A}"/>
              </a:ext>
            </a:extLst>
          </p:cNvPr>
          <p:cNvSpPr txBox="1">
            <a:spLocks/>
          </p:cNvSpPr>
          <p:nvPr/>
        </p:nvSpPr>
        <p:spPr>
          <a:xfrm>
            <a:off x="6096000" y="654846"/>
            <a:ext cx="5215248" cy="823912"/>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9pPr>
          </a:lstStyle>
          <a:p>
            <a:pPr algn="ctr"/>
            <a:r>
              <a:rPr lang="es-CR" sz="1800" dirty="0"/>
              <a:t>Este es ejemplo de </a:t>
            </a:r>
            <a:r>
              <a:rPr lang="es-CR" sz="1800" dirty="0">
                <a:solidFill>
                  <a:schemeClr val="bg1"/>
                </a:solidFill>
              </a:rPr>
              <a:t>barras horizontales</a:t>
            </a:r>
            <a:r>
              <a:rPr lang="es-CR" dirty="0"/>
              <a:t>.</a:t>
            </a:r>
          </a:p>
          <a:p>
            <a:pPr algn="ctr"/>
            <a:endParaRPr lang="es-CR" dirty="0"/>
          </a:p>
          <a:p>
            <a:pPr algn="ctr"/>
            <a:endParaRPr lang="es-CR" dirty="0"/>
          </a:p>
        </p:txBody>
      </p:sp>
      <p:sp>
        <p:nvSpPr>
          <p:cNvPr id="14" name="Marcador de texto 11">
            <a:extLst>
              <a:ext uri="{FF2B5EF4-FFF2-40B4-BE49-F238E27FC236}">
                <a16:creationId xmlns:a16="http://schemas.microsoft.com/office/drawing/2014/main" xmlns="" id="{18A2D586-E936-49EF-8577-FE27E710158D}"/>
              </a:ext>
            </a:extLst>
          </p:cNvPr>
          <p:cNvSpPr txBox="1">
            <a:spLocks/>
          </p:cNvSpPr>
          <p:nvPr/>
        </p:nvSpPr>
        <p:spPr>
          <a:xfrm>
            <a:off x="880752" y="654846"/>
            <a:ext cx="5215248" cy="823912"/>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900" kern="1200">
                <a:solidFill>
                  <a:schemeClr val="tx1"/>
                </a:solidFill>
                <a:latin typeface="+mn-lt"/>
                <a:ea typeface="+mn-ea"/>
                <a:cs typeface="+mn-cs"/>
              </a:defRPr>
            </a:lvl9pPr>
          </a:lstStyle>
          <a:p>
            <a:pPr algn="ctr"/>
            <a:r>
              <a:rPr lang="es-CR" sz="1800" dirty="0"/>
              <a:t>Este es un censo de la población costarricense</a:t>
            </a:r>
            <a:r>
              <a:rPr lang="es-CR" dirty="0"/>
              <a:t>.</a:t>
            </a:r>
          </a:p>
          <a:p>
            <a:pPr algn="ctr"/>
            <a:endParaRPr lang="es-CR" dirty="0"/>
          </a:p>
          <a:p>
            <a:pPr algn="ctr"/>
            <a:endParaRPr lang="es-CR" dirty="0"/>
          </a:p>
        </p:txBody>
      </p:sp>
    </p:spTree>
    <p:extLst>
      <p:ext uri="{BB962C8B-B14F-4D97-AF65-F5344CB8AC3E}">
        <p14:creationId xmlns:p14="http://schemas.microsoft.com/office/powerpoint/2010/main" val="9883175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prestig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386AE1B-8D8C-4049-804F-D8BD6155AFB8}"/>
              </a:ext>
            </a:extLst>
          </p:cNvPr>
          <p:cNvSpPr>
            <a:spLocks noGrp="1"/>
          </p:cNvSpPr>
          <p:nvPr>
            <p:ph type="title"/>
          </p:nvPr>
        </p:nvSpPr>
        <p:spPr>
          <a:xfrm>
            <a:off x="1063621" y="127336"/>
            <a:ext cx="9906000" cy="664242"/>
          </a:xfrm>
        </p:spPr>
        <p:txBody>
          <a:bodyPr>
            <a:normAutofit/>
          </a:bodyPr>
          <a:lstStyle/>
          <a:p>
            <a:pPr algn="ctr"/>
            <a:r>
              <a:rPr lang="es-CR" sz="3200" dirty="0">
                <a:solidFill>
                  <a:schemeClr val="bg1"/>
                </a:solidFill>
              </a:rPr>
              <a:t>2) </a:t>
            </a:r>
            <a:r>
              <a:rPr lang="es-CR" sz="3200" dirty="0"/>
              <a:t>Graficas de barras al 100%.</a:t>
            </a:r>
          </a:p>
        </p:txBody>
      </p:sp>
      <p:sp>
        <p:nvSpPr>
          <p:cNvPr id="8" name="Marcador de texto 10">
            <a:extLst>
              <a:ext uri="{FF2B5EF4-FFF2-40B4-BE49-F238E27FC236}">
                <a16:creationId xmlns:a16="http://schemas.microsoft.com/office/drawing/2014/main" xmlns="" id="{B7F5CF72-D6ED-42CA-B481-8FA256A3CC1B}"/>
              </a:ext>
            </a:extLst>
          </p:cNvPr>
          <p:cNvSpPr txBox="1">
            <a:spLocks/>
          </p:cNvSpPr>
          <p:nvPr/>
        </p:nvSpPr>
        <p:spPr>
          <a:xfrm>
            <a:off x="2276272" y="690665"/>
            <a:ext cx="9033412" cy="2164830"/>
          </a:xfrm>
          <a:prstGeom prst="rect">
            <a:avLst/>
          </a:prstGeo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gn="ctr"/>
            <a:endParaRPr lang="es-CR" dirty="0"/>
          </a:p>
        </p:txBody>
      </p:sp>
      <p:sp>
        <p:nvSpPr>
          <p:cNvPr id="10" name="Marcador de texto 10">
            <a:extLst>
              <a:ext uri="{FF2B5EF4-FFF2-40B4-BE49-F238E27FC236}">
                <a16:creationId xmlns:a16="http://schemas.microsoft.com/office/drawing/2014/main" xmlns="" id="{7077EACB-CFD7-4D1D-8168-CA15CB0E83C2}"/>
              </a:ext>
            </a:extLst>
          </p:cNvPr>
          <p:cNvSpPr txBox="1">
            <a:spLocks/>
          </p:cNvSpPr>
          <p:nvPr/>
        </p:nvSpPr>
        <p:spPr>
          <a:xfrm>
            <a:off x="1141411" y="1004594"/>
            <a:ext cx="9382210" cy="4754522"/>
          </a:xfrm>
          <a:prstGeom prst="rect">
            <a:avLst/>
          </a:prstGeo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s-CR" dirty="0"/>
              <a:t>Se utiliza cuando interesa comparar las partes en que se divide un todo, para analizar la estructura del total. Las partes se presentan en forma proporcional en una barra rectangular, ordenándolas de mayor a menor desde la base de la barra hacia arriba si es vertical y de izquierda a derecha si es horizontal.</a:t>
            </a:r>
          </a:p>
          <a:p>
            <a:pPr marL="0" indent="0">
              <a:buNone/>
            </a:pPr>
            <a:endParaRPr lang="es-CR" dirty="0"/>
          </a:p>
          <a:p>
            <a:pPr marL="0" indent="0">
              <a:buNone/>
            </a:pPr>
            <a:r>
              <a:rPr lang="es-CR" dirty="0"/>
              <a:t>No es conveniente cuando el número de partes es muy grande o hay partes muy pequeñas en relación con los demás.</a:t>
            </a:r>
          </a:p>
          <a:p>
            <a:pPr marL="0" indent="0">
              <a:buNone/>
            </a:pPr>
            <a:endParaRPr lang="es-CR" dirty="0"/>
          </a:p>
        </p:txBody>
      </p:sp>
    </p:spTree>
    <p:extLst>
      <p:ext uri="{BB962C8B-B14F-4D97-AF65-F5344CB8AC3E}">
        <p14:creationId xmlns:p14="http://schemas.microsoft.com/office/powerpoint/2010/main" val="22202734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fractur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contenido 3">
            <a:extLst>
              <a:ext uri="{FF2B5EF4-FFF2-40B4-BE49-F238E27FC236}">
                <a16:creationId xmlns:a16="http://schemas.microsoft.com/office/drawing/2014/main" xmlns="" id="{8488DD12-3C18-42B4-91D8-78C97F542827}"/>
              </a:ext>
            </a:extLst>
          </p:cNvPr>
          <p:cNvSpPr>
            <a:spLocks noGrp="1"/>
          </p:cNvSpPr>
          <p:nvPr>
            <p:ph sz="half" idx="2"/>
          </p:nvPr>
        </p:nvSpPr>
        <p:spPr>
          <a:xfrm>
            <a:off x="1171074" y="524043"/>
            <a:ext cx="9876336" cy="1085517"/>
          </a:xfrm>
        </p:spPr>
        <p:txBody>
          <a:bodyPr>
            <a:normAutofit/>
          </a:bodyPr>
          <a:lstStyle/>
          <a:p>
            <a:r>
              <a:rPr lang="es-CR" dirty="0"/>
              <a:t>Como ejemplo refrentaremos los datos sobre la población total del Área Metropolitana de San José, Según tamaño del hogar a Julio de 1997.</a:t>
            </a:r>
          </a:p>
        </p:txBody>
      </p:sp>
      <p:pic>
        <p:nvPicPr>
          <p:cNvPr id="7" name="image14.jpeg">
            <a:extLst>
              <a:ext uri="{FF2B5EF4-FFF2-40B4-BE49-F238E27FC236}">
                <a16:creationId xmlns:a16="http://schemas.microsoft.com/office/drawing/2014/main" xmlns="" id="{1EC2DAA2-9C62-4C75-861D-BB63B39D0188}"/>
              </a:ext>
            </a:extLst>
          </p:cNvPr>
          <p:cNvPicPr/>
          <p:nvPr/>
        </p:nvPicPr>
        <p:blipFill rotWithShape="1">
          <a:blip r:embed="rId2" cstate="print"/>
          <a:srcRect l="15800" t="25526" r="16014" b="30679"/>
          <a:stretch/>
        </p:blipFill>
        <p:spPr bwMode="auto">
          <a:xfrm>
            <a:off x="802106" y="1858227"/>
            <a:ext cx="5117431" cy="4475730"/>
          </a:xfrm>
          <a:prstGeom prst="rect">
            <a:avLst/>
          </a:prstGeom>
          <a:ln>
            <a:noFill/>
          </a:ln>
          <a:extLst>
            <a:ext uri="{53640926-AAD7-44D8-BBD7-CCE9431645EC}">
              <a14:shadowObscured xmlns:a14="http://schemas.microsoft.com/office/drawing/2010/main"/>
            </a:ext>
          </a:extLst>
        </p:spPr>
      </p:pic>
      <p:pic>
        <p:nvPicPr>
          <p:cNvPr id="8" name="image15.jpeg">
            <a:extLst>
              <a:ext uri="{FF2B5EF4-FFF2-40B4-BE49-F238E27FC236}">
                <a16:creationId xmlns:a16="http://schemas.microsoft.com/office/drawing/2014/main" xmlns="" id="{A5E2B68A-016E-4F4F-8841-EDFC5AF17C63}"/>
              </a:ext>
            </a:extLst>
          </p:cNvPr>
          <p:cNvPicPr/>
          <p:nvPr/>
        </p:nvPicPr>
        <p:blipFill rotWithShape="1">
          <a:blip r:embed="rId3" cstate="print"/>
          <a:srcRect l="17618" t="1613" r="22451" b="34835"/>
          <a:stretch/>
        </p:blipFill>
        <p:spPr bwMode="auto">
          <a:xfrm>
            <a:off x="6455089" y="1858227"/>
            <a:ext cx="5117431" cy="447573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706071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cru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xmlns="" id="{0C86512C-6C04-42FB-AF3F-4D16C936C8F0}"/>
              </a:ext>
            </a:extLst>
          </p:cNvPr>
          <p:cNvSpPr>
            <a:spLocks noGrp="1"/>
          </p:cNvSpPr>
          <p:nvPr>
            <p:ph type="title"/>
          </p:nvPr>
        </p:nvSpPr>
        <p:spPr>
          <a:xfrm>
            <a:off x="1141411" y="167943"/>
            <a:ext cx="9906000" cy="1083341"/>
          </a:xfrm>
        </p:spPr>
        <p:txBody>
          <a:bodyPr/>
          <a:lstStyle/>
          <a:p>
            <a:r>
              <a:rPr lang="es-CR" dirty="0">
                <a:solidFill>
                  <a:schemeClr val="bg1"/>
                </a:solidFill>
              </a:rPr>
              <a:t>3) </a:t>
            </a:r>
            <a:r>
              <a:rPr lang="es-CR" dirty="0"/>
              <a:t>Gráficos de Barras comparativas.</a:t>
            </a:r>
          </a:p>
        </p:txBody>
      </p:sp>
      <p:sp>
        <p:nvSpPr>
          <p:cNvPr id="10" name="Marcador de texto 10">
            <a:extLst>
              <a:ext uri="{FF2B5EF4-FFF2-40B4-BE49-F238E27FC236}">
                <a16:creationId xmlns:a16="http://schemas.microsoft.com/office/drawing/2014/main" xmlns="" id="{CCCCE9DB-4E6B-4AAC-B99B-2EEF2EAA9E5D}"/>
              </a:ext>
            </a:extLst>
          </p:cNvPr>
          <p:cNvSpPr txBox="1">
            <a:spLocks/>
          </p:cNvSpPr>
          <p:nvPr/>
        </p:nvSpPr>
        <p:spPr>
          <a:xfrm>
            <a:off x="1141411" y="2053388"/>
            <a:ext cx="9382210" cy="3705727"/>
          </a:xfrm>
          <a:prstGeom prst="rect">
            <a:avLst/>
          </a:prstGeo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s-CR" dirty="0"/>
              <a:t>Se utiliza cuando quisiéramos comparar varias series. (Ejemplo: Una comparación cronológicas de 2 series.).</a:t>
            </a:r>
          </a:p>
          <a:p>
            <a:pPr marL="0" indent="0">
              <a:buNone/>
            </a:pPr>
            <a:r>
              <a:rPr lang="es-CR" dirty="0"/>
              <a:t>También para comparar las categorías o grupos de una magnitud cada una de las cuales se divide en varias partes.</a:t>
            </a:r>
          </a:p>
          <a:p>
            <a:pPr marL="0" indent="0">
              <a:buNone/>
            </a:pPr>
            <a:r>
              <a:rPr lang="es-CR" dirty="0"/>
              <a:t>Se usa para comparar magnitudes de varios años.</a:t>
            </a:r>
          </a:p>
          <a:p>
            <a:pPr marL="0" indent="0">
              <a:buNone/>
            </a:pPr>
            <a:endParaRPr lang="es-CR" dirty="0"/>
          </a:p>
        </p:txBody>
      </p:sp>
    </p:spTree>
    <p:extLst>
      <p:ext uri="{BB962C8B-B14F-4D97-AF65-F5344CB8AC3E}">
        <p14:creationId xmlns:p14="http://schemas.microsoft.com/office/powerpoint/2010/main" val="33555736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Imagen que contiene captura de pantalla&#10;&#10;Descripción generada con confianza muy alta">
            <a:extLst>
              <a:ext uri="{FF2B5EF4-FFF2-40B4-BE49-F238E27FC236}">
                <a16:creationId xmlns:a16="http://schemas.microsoft.com/office/drawing/2014/main" xmlns="" id="{A6D7122D-67D9-495C-AADE-72E7104D16AC}"/>
              </a:ext>
            </a:extLst>
          </p:cNvPr>
          <p:cNvPicPr>
            <a:picLocks noChangeAspect="1"/>
          </p:cNvPicPr>
          <p:nvPr/>
        </p:nvPicPr>
        <p:blipFill>
          <a:blip r:embed="rId2"/>
          <a:stretch>
            <a:fillRect/>
          </a:stretch>
        </p:blipFill>
        <p:spPr>
          <a:xfrm>
            <a:off x="1347538" y="914400"/>
            <a:ext cx="9914020" cy="5486399"/>
          </a:xfrm>
          <a:prstGeom prst="rect">
            <a:avLst/>
          </a:prstGeom>
          <a:effectLst/>
        </p:spPr>
      </p:pic>
      <p:sp>
        <p:nvSpPr>
          <p:cNvPr id="9" name="Título 1">
            <a:extLst>
              <a:ext uri="{FF2B5EF4-FFF2-40B4-BE49-F238E27FC236}">
                <a16:creationId xmlns:a16="http://schemas.microsoft.com/office/drawing/2014/main" xmlns="" id="{C6BD79EE-0E56-428A-8C34-8D58BE5A87AC}"/>
              </a:ext>
            </a:extLst>
          </p:cNvPr>
          <p:cNvSpPr>
            <a:spLocks noGrp="1"/>
          </p:cNvSpPr>
          <p:nvPr>
            <p:ph type="title"/>
          </p:nvPr>
        </p:nvSpPr>
        <p:spPr>
          <a:xfrm>
            <a:off x="1063621" y="127336"/>
            <a:ext cx="9906000" cy="664242"/>
          </a:xfrm>
        </p:spPr>
        <p:txBody>
          <a:bodyPr>
            <a:normAutofit/>
          </a:bodyPr>
          <a:lstStyle/>
          <a:p>
            <a:pPr algn="ctr"/>
            <a:r>
              <a:rPr lang="es-CR" sz="3200" dirty="0"/>
              <a:t>Ejemplo.</a:t>
            </a:r>
          </a:p>
        </p:txBody>
      </p:sp>
    </p:spTree>
    <p:extLst>
      <p:ext uri="{BB962C8B-B14F-4D97-AF65-F5344CB8AC3E}">
        <p14:creationId xmlns:p14="http://schemas.microsoft.com/office/powerpoint/2010/main" val="24860734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pageCurlDoubl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TM04033919[[fn=Circuito]]</Template>
  <TotalTime>887</TotalTime>
  <Words>724</Words>
  <Application>Microsoft Office PowerPoint</Application>
  <PresentationFormat>Panorámica</PresentationFormat>
  <Paragraphs>55</Paragraphs>
  <Slides>21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21</vt:i4>
      </vt:variant>
    </vt:vector>
  </HeadingPairs>
  <TitlesOfParts>
    <vt:vector size="25" baseType="lpstr">
      <vt:lpstr>Arial</vt:lpstr>
      <vt:lpstr>Trebuchet MS</vt:lpstr>
      <vt:lpstr>Tw Cen MT</vt:lpstr>
      <vt:lpstr>Circuito</vt:lpstr>
      <vt:lpstr>Estadística.</vt:lpstr>
      <vt:lpstr>Graficas de barras.</vt:lpstr>
      <vt:lpstr>Hay 5 tipos de gráficos de barras.</vt:lpstr>
      <vt:lpstr>1) Grafico corrientes de barras.</vt:lpstr>
      <vt:lpstr>Presentación de PowerPoint</vt:lpstr>
      <vt:lpstr>2) Graficas de barras al 100%.</vt:lpstr>
      <vt:lpstr>Presentación de PowerPoint</vt:lpstr>
      <vt:lpstr>3) Gráficos de Barras comparativas.</vt:lpstr>
      <vt:lpstr>Ejemplo.</vt:lpstr>
      <vt:lpstr>Presentación de PowerPoint</vt:lpstr>
      <vt:lpstr>4) Grafico de barras compuestas.</vt:lpstr>
      <vt:lpstr>5)Grafico de barras de doble dirección.</vt:lpstr>
      <vt:lpstr>Presentación de PowerPoint</vt:lpstr>
      <vt:lpstr>Presentación de PowerPoint</vt:lpstr>
      <vt:lpstr>Presentación de PowerPoint</vt:lpstr>
      <vt:lpstr>Diagramas lineales (Escala Aritmetica).</vt:lpstr>
      <vt:lpstr>Presentación de PowerPoint</vt:lpstr>
      <vt:lpstr>Pictogramas.</vt:lpstr>
      <vt:lpstr>Presentación de PowerPoint</vt:lpstr>
      <vt:lpstr>Presentación de PowerPoint</vt:lpstr>
      <vt:lpstr>Gracias por su atención.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Clases de cuadros estadísticos.</dc:title>
  <dc:creator>Celso Brenes Marin</dc:creator>
  <cp:lastModifiedBy>FAMILIA GOMEZ</cp:lastModifiedBy>
  <cp:revision>32</cp:revision>
  <dcterms:created xsi:type="dcterms:W3CDTF">2020-09-22T04:14:01Z</dcterms:created>
  <dcterms:modified xsi:type="dcterms:W3CDTF">2020-10-06T06:58:13Z</dcterms:modified>
</cp:coreProperties>
</file>

<file path=docProps/thumbnail.jpeg>
</file>